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
  </p:notesMasterIdLst>
  <p:sldIdLst>
    <p:sldId id="272" r:id="rId2"/>
  </p:sldIdLst>
  <p:sldSz cx="18288000" cy="10287000"/>
  <p:notesSz cx="6858000" cy="9144000"/>
  <p:embeddedFontLst>
    <p:embeddedFont>
      <p:font typeface="Calibri" panose="020F0502020204030204" pitchFamily="34" charset="0"/>
      <p:regular r:id="rId4"/>
      <p:bold r:id="rId5"/>
      <p:italic r:id="rId6"/>
      <p:boldItalic r:id="rId7"/>
    </p:embeddedFont>
    <p:embeddedFont>
      <p:font typeface="Fira Sans Light" panose="020B0403050000020004" pitchFamily="34" charset="0"/>
      <p:regular r:id="rId8"/>
      <p:italic r:id="rId9"/>
    </p:embeddedFont>
    <p:embeddedFont>
      <p:font typeface="Fira Sans Medium" panose="020B0603050000020004" pitchFamily="34" charset="0"/>
      <p:regular r:id="rId10"/>
      <p:italic r:id="rId11"/>
    </p:embeddedFont>
    <p:embeddedFont>
      <p:font typeface="Fira Sans Medium Bold" panose="020B0603050000020004" pitchFamily="34" charset="0"/>
      <p:regular r:id="rId12"/>
      <p:bold r:id="rId13"/>
    </p:embeddedFont>
    <p:embeddedFont>
      <p:font typeface="Tahoma" panose="020B0604030504040204" pitchFamily="34" charset="0"/>
      <p:regular r:id="rId14"/>
      <p:bold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57" autoAdjust="0"/>
    <p:restoredTop sz="92857" autoAdjust="0"/>
  </p:normalViewPr>
  <p:slideViewPr>
    <p:cSldViewPr>
      <p:cViewPr varScale="1">
        <p:scale>
          <a:sx n="38" d="100"/>
          <a:sy n="38" d="100"/>
        </p:scale>
        <p:origin x="113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tableStyles" Target="tableStyle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9E00DC-3D39-EA49-A11A-041C9029725D}" type="datetimeFigureOut">
              <a:rPr lang="en-US" smtClean="0"/>
              <a:t>1/26/26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E7BB3D-592E-954D-A43F-384EA78D1B3A}" type="slidenum">
              <a:rPr lang="en-US" smtClean="0"/>
              <a:t>‹#›</a:t>
            </a:fld>
            <a:endParaRPr lang="en-US"/>
          </a:p>
        </p:txBody>
      </p:sp>
    </p:spTree>
    <p:extLst>
      <p:ext uri="{BB962C8B-B14F-4D97-AF65-F5344CB8AC3E}">
        <p14:creationId xmlns:p14="http://schemas.microsoft.com/office/powerpoint/2010/main" val="273063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1/26/26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1/26/26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1/26/26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1E96FA7B-735F-9DE3-F927-900B614E76EF}"/>
              </a:ext>
            </a:extLst>
          </p:cNvPr>
          <p:cNvSpPr/>
          <p:nvPr/>
        </p:nvSpPr>
        <p:spPr>
          <a:xfrm flipV="1">
            <a:off x="208828" y="159218"/>
            <a:ext cx="17835605" cy="1931331"/>
          </a:xfrm>
          <a:prstGeom prst="rect">
            <a:avLst/>
          </a:prstGeom>
          <a:solidFill>
            <a:schemeClr val="accent3">
              <a:lumMod val="60000"/>
              <a:lumOff val="40000"/>
              <a:alpha val="2745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pc="46" dirty="0">
                <a:solidFill>
                  <a:srgbClr val="F6F6E9"/>
                </a:solidFill>
                <a:latin typeface="Fira Sans Light"/>
              </a:rPr>
              <a:t>Healthcare</a:t>
            </a:r>
            <a:endParaRPr lang="en-NG" dirty="0"/>
          </a:p>
        </p:txBody>
      </p:sp>
      <p:sp>
        <p:nvSpPr>
          <p:cNvPr id="43" name="Rectangle 42">
            <a:extLst>
              <a:ext uri="{FF2B5EF4-FFF2-40B4-BE49-F238E27FC236}">
                <a16:creationId xmlns:a16="http://schemas.microsoft.com/office/drawing/2014/main" id="{5E731438-AAD1-67E2-1DAC-DE8549A607FD}"/>
              </a:ext>
            </a:extLst>
          </p:cNvPr>
          <p:cNvSpPr/>
          <p:nvPr/>
        </p:nvSpPr>
        <p:spPr>
          <a:xfrm>
            <a:off x="208828" y="6623018"/>
            <a:ext cx="2548218" cy="3311556"/>
          </a:xfrm>
          <a:prstGeom prst="rect">
            <a:avLst/>
          </a:prstGeom>
          <a:solidFill>
            <a:srgbClr val="DFF3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44" name="Rectangle 43">
            <a:extLst>
              <a:ext uri="{FF2B5EF4-FFF2-40B4-BE49-F238E27FC236}">
                <a16:creationId xmlns:a16="http://schemas.microsoft.com/office/drawing/2014/main" id="{278CD167-0D80-C7C6-BF18-4950349F2AA7}"/>
              </a:ext>
            </a:extLst>
          </p:cNvPr>
          <p:cNvSpPr/>
          <p:nvPr/>
        </p:nvSpPr>
        <p:spPr>
          <a:xfrm>
            <a:off x="2850598" y="6623018"/>
            <a:ext cx="2395103" cy="3339012"/>
          </a:xfrm>
          <a:prstGeom prst="rect">
            <a:avLst/>
          </a:prstGeom>
          <a:solidFill>
            <a:srgbClr val="DFF3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45" name="Rectangle 44">
            <a:extLst>
              <a:ext uri="{FF2B5EF4-FFF2-40B4-BE49-F238E27FC236}">
                <a16:creationId xmlns:a16="http://schemas.microsoft.com/office/drawing/2014/main" id="{DBD4FA37-E953-D411-3996-51F1BE15AB56}"/>
              </a:ext>
            </a:extLst>
          </p:cNvPr>
          <p:cNvSpPr/>
          <p:nvPr/>
        </p:nvSpPr>
        <p:spPr>
          <a:xfrm>
            <a:off x="5337359" y="6623018"/>
            <a:ext cx="2354476" cy="3339012"/>
          </a:xfrm>
          <a:prstGeom prst="rect">
            <a:avLst/>
          </a:prstGeom>
          <a:solidFill>
            <a:srgbClr val="DFF3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46" name="Rectangle 45">
            <a:extLst>
              <a:ext uri="{FF2B5EF4-FFF2-40B4-BE49-F238E27FC236}">
                <a16:creationId xmlns:a16="http://schemas.microsoft.com/office/drawing/2014/main" id="{64F602B2-810B-9146-12B7-59450B5F6390}"/>
              </a:ext>
            </a:extLst>
          </p:cNvPr>
          <p:cNvSpPr/>
          <p:nvPr/>
        </p:nvSpPr>
        <p:spPr>
          <a:xfrm>
            <a:off x="7779212" y="6623017"/>
            <a:ext cx="2481671" cy="3311557"/>
          </a:xfrm>
          <a:prstGeom prst="rect">
            <a:avLst/>
          </a:prstGeom>
          <a:solidFill>
            <a:srgbClr val="DFF3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47" name="Rectangle 46">
            <a:extLst>
              <a:ext uri="{FF2B5EF4-FFF2-40B4-BE49-F238E27FC236}">
                <a16:creationId xmlns:a16="http://schemas.microsoft.com/office/drawing/2014/main" id="{0AA7DB7F-E19F-9914-194A-604C6A5FCF9E}"/>
              </a:ext>
            </a:extLst>
          </p:cNvPr>
          <p:cNvSpPr/>
          <p:nvPr/>
        </p:nvSpPr>
        <p:spPr>
          <a:xfrm>
            <a:off x="10359971" y="6599714"/>
            <a:ext cx="2590094" cy="3334861"/>
          </a:xfrm>
          <a:prstGeom prst="rect">
            <a:avLst/>
          </a:prstGeom>
          <a:solidFill>
            <a:srgbClr val="DFF3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48" name="Rectangle 47">
            <a:extLst>
              <a:ext uri="{FF2B5EF4-FFF2-40B4-BE49-F238E27FC236}">
                <a16:creationId xmlns:a16="http://schemas.microsoft.com/office/drawing/2014/main" id="{2ECDECD6-A78B-7617-D63E-B529B899FE52}"/>
              </a:ext>
            </a:extLst>
          </p:cNvPr>
          <p:cNvSpPr/>
          <p:nvPr/>
        </p:nvSpPr>
        <p:spPr>
          <a:xfrm>
            <a:off x="13015357" y="6590134"/>
            <a:ext cx="2481671" cy="3344442"/>
          </a:xfrm>
          <a:prstGeom prst="rect">
            <a:avLst/>
          </a:prstGeom>
          <a:solidFill>
            <a:srgbClr val="DFF3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dirty="0"/>
          </a:p>
        </p:txBody>
      </p:sp>
      <p:sp>
        <p:nvSpPr>
          <p:cNvPr id="49" name="Rectangle 48">
            <a:extLst>
              <a:ext uri="{FF2B5EF4-FFF2-40B4-BE49-F238E27FC236}">
                <a16:creationId xmlns:a16="http://schemas.microsoft.com/office/drawing/2014/main" id="{3CA14BA7-3FFC-76A1-31EF-C66706141E27}"/>
              </a:ext>
            </a:extLst>
          </p:cNvPr>
          <p:cNvSpPr/>
          <p:nvPr/>
        </p:nvSpPr>
        <p:spPr>
          <a:xfrm>
            <a:off x="15571183" y="6590134"/>
            <a:ext cx="2481671" cy="3344442"/>
          </a:xfrm>
          <a:prstGeom prst="rect">
            <a:avLst/>
          </a:prstGeom>
          <a:solidFill>
            <a:srgbClr val="DFF3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50" name="Rectangle 49">
            <a:extLst>
              <a:ext uri="{FF2B5EF4-FFF2-40B4-BE49-F238E27FC236}">
                <a16:creationId xmlns:a16="http://schemas.microsoft.com/office/drawing/2014/main" id="{1FBA6225-5116-C161-3AD0-345B87ADC53D}"/>
              </a:ext>
            </a:extLst>
          </p:cNvPr>
          <p:cNvSpPr/>
          <p:nvPr/>
        </p:nvSpPr>
        <p:spPr>
          <a:xfrm flipV="1">
            <a:off x="2864540" y="4857843"/>
            <a:ext cx="2389862" cy="903317"/>
          </a:xfrm>
          <a:prstGeom prst="rect">
            <a:avLst/>
          </a:prstGeom>
          <a:solidFill>
            <a:schemeClr val="accent3">
              <a:lumMod val="60000"/>
              <a:lumOff val="40000"/>
              <a:alpha val="2745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51" name="Rectangle 50">
            <a:extLst>
              <a:ext uri="{FF2B5EF4-FFF2-40B4-BE49-F238E27FC236}">
                <a16:creationId xmlns:a16="http://schemas.microsoft.com/office/drawing/2014/main" id="{FC1783FB-DE6B-93F9-8D5B-835701FF660D}"/>
              </a:ext>
            </a:extLst>
          </p:cNvPr>
          <p:cNvSpPr/>
          <p:nvPr/>
        </p:nvSpPr>
        <p:spPr>
          <a:xfrm flipV="1">
            <a:off x="5353666" y="4864600"/>
            <a:ext cx="2354477" cy="903317"/>
          </a:xfrm>
          <a:prstGeom prst="rect">
            <a:avLst/>
          </a:prstGeom>
          <a:solidFill>
            <a:schemeClr val="accent3">
              <a:lumMod val="60000"/>
              <a:lumOff val="40000"/>
              <a:alpha val="2745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52" name="Rectangle 51">
            <a:extLst>
              <a:ext uri="{FF2B5EF4-FFF2-40B4-BE49-F238E27FC236}">
                <a16:creationId xmlns:a16="http://schemas.microsoft.com/office/drawing/2014/main" id="{FD6985B4-AC7F-AD30-1B14-6FAE863BE243}"/>
              </a:ext>
            </a:extLst>
          </p:cNvPr>
          <p:cNvSpPr/>
          <p:nvPr/>
        </p:nvSpPr>
        <p:spPr>
          <a:xfrm flipV="1">
            <a:off x="7805104" y="4864600"/>
            <a:ext cx="2479009" cy="903317"/>
          </a:xfrm>
          <a:prstGeom prst="rect">
            <a:avLst/>
          </a:prstGeom>
          <a:solidFill>
            <a:schemeClr val="accent3">
              <a:lumMod val="60000"/>
              <a:lumOff val="40000"/>
              <a:alpha val="2745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53" name="Rectangle 52">
            <a:extLst>
              <a:ext uri="{FF2B5EF4-FFF2-40B4-BE49-F238E27FC236}">
                <a16:creationId xmlns:a16="http://schemas.microsoft.com/office/drawing/2014/main" id="{98CE72F0-59D7-7846-63C1-8F4AB2A6A27D}"/>
              </a:ext>
            </a:extLst>
          </p:cNvPr>
          <p:cNvSpPr/>
          <p:nvPr/>
        </p:nvSpPr>
        <p:spPr>
          <a:xfrm flipV="1">
            <a:off x="10354708" y="4864600"/>
            <a:ext cx="2588763" cy="903317"/>
          </a:xfrm>
          <a:prstGeom prst="rect">
            <a:avLst/>
          </a:prstGeom>
          <a:solidFill>
            <a:schemeClr val="accent3">
              <a:lumMod val="60000"/>
              <a:lumOff val="40000"/>
              <a:alpha val="2745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54" name="Rectangle 53">
            <a:extLst>
              <a:ext uri="{FF2B5EF4-FFF2-40B4-BE49-F238E27FC236}">
                <a16:creationId xmlns:a16="http://schemas.microsoft.com/office/drawing/2014/main" id="{30464AFC-7A98-614C-BBC7-ECD4734D6AAC}"/>
              </a:ext>
            </a:extLst>
          </p:cNvPr>
          <p:cNvSpPr/>
          <p:nvPr/>
        </p:nvSpPr>
        <p:spPr>
          <a:xfrm flipV="1">
            <a:off x="13035129" y="4838700"/>
            <a:ext cx="2479009" cy="903317"/>
          </a:xfrm>
          <a:prstGeom prst="rect">
            <a:avLst/>
          </a:prstGeom>
          <a:solidFill>
            <a:schemeClr val="accent3">
              <a:lumMod val="60000"/>
              <a:lumOff val="40000"/>
              <a:alpha val="2745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55" name="Rectangle 54">
            <a:extLst>
              <a:ext uri="{FF2B5EF4-FFF2-40B4-BE49-F238E27FC236}">
                <a16:creationId xmlns:a16="http://schemas.microsoft.com/office/drawing/2014/main" id="{650A07DB-7858-3626-504B-1816C3730C75}"/>
              </a:ext>
            </a:extLst>
          </p:cNvPr>
          <p:cNvSpPr/>
          <p:nvPr/>
        </p:nvSpPr>
        <p:spPr>
          <a:xfrm flipV="1">
            <a:off x="15590955" y="4842248"/>
            <a:ext cx="2479009" cy="903317"/>
          </a:xfrm>
          <a:prstGeom prst="rect">
            <a:avLst/>
          </a:prstGeom>
          <a:solidFill>
            <a:schemeClr val="accent3">
              <a:lumMod val="60000"/>
              <a:lumOff val="40000"/>
              <a:alpha val="2745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56" name="Rectangle 55">
            <a:extLst>
              <a:ext uri="{FF2B5EF4-FFF2-40B4-BE49-F238E27FC236}">
                <a16:creationId xmlns:a16="http://schemas.microsoft.com/office/drawing/2014/main" id="{5E185B6B-CB23-94A4-6611-B4A30CD929A0}"/>
              </a:ext>
            </a:extLst>
          </p:cNvPr>
          <p:cNvSpPr/>
          <p:nvPr/>
        </p:nvSpPr>
        <p:spPr>
          <a:xfrm flipV="1">
            <a:off x="228600" y="4852867"/>
            <a:ext cx="2548218" cy="903317"/>
          </a:xfrm>
          <a:prstGeom prst="rect">
            <a:avLst/>
          </a:prstGeom>
          <a:solidFill>
            <a:schemeClr val="accent3">
              <a:lumMod val="60000"/>
              <a:lumOff val="40000"/>
              <a:alpha val="2745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57" name="Rectangle 56">
            <a:extLst>
              <a:ext uri="{FF2B5EF4-FFF2-40B4-BE49-F238E27FC236}">
                <a16:creationId xmlns:a16="http://schemas.microsoft.com/office/drawing/2014/main" id="{2478133C-84FF-7898-D3D0-1C45367A0A86}"/>
              </a:ext>
            </a:extLst>
          </p:cNvPr>
          <p:cNvSpPr/>
          <p:nvPr/>
        </p:nvSpPr>
        <p:spPr>
          <a:xfrm flipV="1">
            <a:off x="2844768" y="5834273"/>
            <a:ext cx="2389862" cy="705097"/>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58" name="Rectangle 57">
            <a:extLst>
              <a:ext uri="{FF2B5EF4-FFF2-40B4-BE49-F238E27FC236}">
                <a16:creationId xmlns:a16="http://schemas.microsoft.com/office/drawing/2014/main" id="{CDE55A01-E5C4-2A2E-134C-90CA8A883D4D}"/>
              </a:ext>
            </a:extLst>
          </p:cNvPr>
          <p:cNvSpPr/>
          <p:nvPr/>
        </p:nvSpPr>
        <p:spPr>
          <a:xfrm flipV="1">
            <a:off x="5333894" y="5841030"/>
            <a:ext cx="2354477" cy="705097"/>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59" name="Rectangle 58">
            <a:extLst>
              <a:ext uri="{FF2B5EF4-FFF2-40B4-BE49-F238E27FC236}">
                <a16:creationId xmlns:a16="http://schemas.microsoft.com/office/drawing/2014/main" id="{BD8CE13F-7F0F-9D02-3289-3BD050D19744}"/>
              </a:ext>
            </a:extLst>
          </p:cNvPr>
          <p:cNvSpPr/>
          <p:nvPr/>
        </p:nvSpPr>
        <p:spPr>
          <a:xfrm flipV="1">
            <a:off x="7785332" y="5841030"/>
            <a:ext cx="2479009" cy="705097"/>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60" name="Rectangle 59">
            <a:extLst>
              <a:ext uri="{FF2B5EF4-FFF2-40B4-BE49-F238E27FC236}">
                <a16:creationId xmlns:a16="http://schemas.microsoft.com/office/drawing/2014/main" id="{80CE17E8-C52C-233F-94DC-EBBE3AD5B16C}"/>
              </a:ext>
            </a:extLst>
          </p:cNvPr>
          <p:cNvSpPr/>
          <p:nvPr/>
        </p:nvSpPr>
        <p:spPr>
          <a:xfrm flipV="1">
            <a:off x="10361302" y="5841030"/>
            <a:ext cx="2588763" cy="705097"/>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61" name="Rectangle 60">
            <a:extLst>
              <a:ext uri="{FF2B5EF4-FFF2-40B4-BE49-F238E27FC236}">
                <a16:creationId xmlns:a16="http://schemas.microsoft.com/office/drawing/2014/main" id="{233E7978-85D7-7C20-13F2-8AA96A043B4E}"/>
              </a:ext>
            </a:extLst>
          </p:cNvPr>
          <p:cNvSpPr/>
          <p:nvPr/>
        </p:nvSpPr>
        <p:spPr>
          <a:xfrm flipV="1">
            <a:off x="13015357" y="5841029"/>
            <a:ext cx="2479009" cy="705097"/>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62" name="Rectangle 61">
            <a:extLst>
              <a:ext uri="{FF2B5EF4-FFF2-40B4-BE49-F238E27FC236}">
                <a16:creationId xmlns:a16="http://schemas.microsoft.com/office/drawing/2014/main" id="{78DB482E-4421-52B2-47B7-5013C3139794}"/>
              </a:ext>
            </a:extLst>
          </p:cNvPr>
          <p:cNvSpPr/>
          <p:nvPr/>
        </p:nvSpPr>
        <p:spPr>
          <a:xfrm flipV="1">
            <a:off x="15571183" y="5824867"/>
            <a:ext cx="2479009" cy="723676"/>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63" name="Rectangle 62">
            <a:extLst>
              <a:ext uri="{FF2B5EF4-FFF2-40B4-BE49-F238E27FC236}">
                <a16:creationId xmlns:a16="http://schemas.microsoft.com/office/drawing/2014/main" id="{9FE209BA-9CEC-B419-C58D-54399B6EDDA3}"/>
              </a:ext>
            </a:extLst>
          </p:cNvPr>
          <p:cNvSpPr/>
          <p:nvPr/>
        </p:nvSpPr>
        <p:spPr>
          <a:xfrm flipV="1">
            <a:off x="208828" y="5829297"/>
            <a:ext cx="2548218" cy="705097"/>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grpSp>
        <p:nvGrpSpPr>
          <p:cNvPr id="64" name="Group 2">
            <a:extLst>
              <a:ext uri="{FF2B5EF4-FFF2-40B4-BE49-F238E27FC236}">
                <a16:creationId xmlns:a16="http://schemas.microsoft.com/office/drawing/2014/main" id="{4D4C6F08-3F63-14E8-38F9-3DBFBB3DF7CA}"/>
              </a:ext>
            </a:extLst>
          </p:cNvPr>
          <p:cNvGrpSpPr/>
          <p:nvPr/>
        </p:nvGrpSpPr>
        <p:grpSpPr>
          <a:xfrm>
            <a:off x="-76200" y="2368480"/>
            <a:ext cx="18288000" cy="2275467"/>
            <a:chOff x="0" y="0"/>
            <a:chExt cx="4300713" cy="539370"/>
          </a:xfrm>
        </p:grpSpPr>
        <p:sp>
          <p:nvSpPr>
            <p:cNvPr id="65" name="Freeform 3">
              <a:extLst>
                <a:ext uri="{FF2B5EF4-FFF2-40B4-BE49-F238E27FC236}">
                  <a16:creationId xmlns:a16="http://schemas.microsoft.com/office/drawing/2014/main" id="{884F224B-BE2B-32C5-991B-801F82657667}"/>
                </a:ext>
              </a:extLst>
            </p:cNvPr>
            <p:cNvSpPr/>
            <p:nvPr/>
          </p:nvSpPr>
          <p:spPr>
            <a:xfrm>
              <a:off x="0" y="0"/>
              <a:ext cx="4300713" cy="539370"/>
            </a:xfrm>
            <a:custGeom>
              <a:avLst/>
              <a:gdLst/>
              <a:ahLst/>
              <a:cxnLst/>
              <a:rect l="l" t="t" r="r" b="b"/>
              <a:pathLst>
                <a:path w="4300713" h="539370">
                  <a:moveTo>
                    <a:pt x="0" y="0"/>
                  </a:moveTo>
                  <a:lnTo>
                    <a:pt x="4300713" y="0"/>
                  </a:lnTo>
                  <a:lnTo>
                    <a:pt x="4300713" y="539370"/>
                  </a:lnTo>
                  <a:lnTo>
                    <a:pt x="0" y="539370"/>
                  </a:lnTo>
                  <a:close/>
                </a:path>
              </a:pathLst>
            </a:custGeom>
            <a:solidFill>
              <a:srgbClr val="1F5014"/>
            </a:solidFill>
          </p:spPr>
          <p:txBody>
            <a:bodyPr/>
            <a:lstStyle/>
            <a:p>
              <a:endParaRPr lang="en-GB"/>
            </a:p>
          </p:txBody>
        </p:sp>
        <p:sp>
          <p:nvSpPr>
            <p:cNvPr id="66" name="TextBox 4">
              <a:extLst>
                <a:ext uri="{FF2B5EF4-FFF2-40B4-BE49-F238E27FC236}">
                  <a16:creationId xmlns:a16="http://schemas.microsoft.com/office/drawing/2014/main" id="{D6F29E6F-851A-48D3-FCEB-7A4EE6ECF0CB}"/>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7" name="Group 5">
            <a:extLst>
              <a:ext uri="{FF2B5EF4-FFF2-40B4-BE49-F238E27FC236}">
                <a16:creationId xmlns:a16="http://schemas.microsoft.com/office/drawing/2014/main" id="{FAB7065D-9970-21E5-9C57-07044DA54B82}"/>
              </a:ext>
            </a:extLst>
          </p:cNvPr>
          <p:cNvGrpSpPr/>
          <p:nvPr/>
        </p:nvGrpSpPr>
        <p:grpSpPr>
          <a:xfrm rot="-5400000">
            <a:off x="15593616" y="2408137"/>
            <a:ext cx="5166410" cy="264775"/>
            <a:chOff x="0" y="0"/>
            <a:chExt cx="1360701" cy="69735"/>
          </a:xfrm>
        </p:grpSpPr>
        <p:sp>
          <p:nvSpPr>
            <p:cNvPr id="68" name="Freeform 6">
              <a:extLst>
                <a:ext uri="{FF2B5EF4-FFF2-40B4-BE49-F238E27FC236}">
                  <a16:creationId xmlns:a16="http://schemas.microsoft.com/office/drawing/2014/main" id="{C99BB2DF-DB4E-03DD-D52B-8522A40BF077}"/>
                </a:ext>
              </a:extLst>
            </p:cNvPr>
            <p:cNvSpPr/>
            <p:nvPr/>
          </p:nvSpPr>
          <p:spPr>
            <a:xfrm>
              <a:off x="0" y="0"/>
              <a:ext cx="1360701" cy="69735"/>
            </a:xfrm>
            <a:custGeom>
              <a:avLst/>
              <a:gdLst/>
              <a:ahLst/>
              <a:cxnLst/>
              <a:rect l="l" t="t" r="r" b="b"/>
              <a:pathLst>
                <a:path w="1360701" h="69735">
                  <a:moveTo>
                    <a:pt x="0" y="0"/>
                  </a:moveTo>
                  <a:lnTo>
                    <a:pt x="1360701" y="0"/>
                  </a:lnTo>
                  <a:lnTo>
                    <a:pt x="1360701" y="69735"/>
                  </a:lnTo>
                  <a:lnTo>
                    <a:pt x="0" y="69735"/>
                  </a:lnTo>
                  <a:close/>
                </a:path>
              </a:pathLst>
            </a:custGeom>
            <a:solidFill>
              <a:srgbClr val="457D58"/>
            </a:solidFill>
          </p:spPr>
          <p:txBody>
            <a:bodyPr/>
            <a:lstStyle/>
            <a:p>
              <a:endParaRPr lang="en-GB"/>
            </a:p>
          </p:txBody>
        </p:sp>
        <p:sp>
          <p:nvSpPr>
            <p:cNvPr id="69" name="TextBox 7">
              <a:extLst>
                <a:ext uri="{FF2B5EF4-FFF2-40B4-BE49-F238E27FC236}">
                  <a16:creationId xmlns:a16="http://schemas.microsoft.com/office/drawing/2014/main" id="{0D592D91-2D3E-5366-8E65-67CF62174F31}"/>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70" name="Group 10">
            <a:extLst>
              <a:ext uri="{FF2B5EF4-FFF2-40B4-BE49-F238E27FC236}">
                <a16:creationId xmlns:a16="http://schemas.microsoft.com/office/drawing/2014/main" id="{3B7E5D6D-A91A-BE15-A699-A9F9E2FA78F2}"/>
              </a:ext>
            </a:extLst>
          </p:cNvPr>
          <p:cNvGrpSpPr/>
          <p:nvPr/>
        </p:nvGrpSpPr>
        <p:grpSpPr>
          <a:xfrm>
            <a:off x="430028" y="2217811"/>
            <a:ext cx="2094104" cy="2520235"/>
            <a:chOff x="0" y="0"/>
            <a:chExt cx="2792139" cy="3360313"/>
          </a:xfrm>
        </p:grpSpPr>
        <p:pic>
          <p:nvPicPr>
            <p:cNvPr id="71" name="Picture 11">
              <a:extLst>
                <a:ext uri="{FF2B5EF4-FFF2-40B4-BE49-F238E27FC236}">
                  <a16:creationId xmlns:a16="http://schemas.microsoft.com/office/drawing/2014/main" id="{718FC7F3-278E-D391-2932-7D20AD86A1B3}"/>
                </a:ext>
              </a:extLst>
            </p:cNvPr>
            <p:cNvPicPr>
              <a:picLocks noChangeAspect="1"/>
            </p:cNvPicPr>
            <p:nvPr/>
          </p:nvPicPr>
          <p:blipFill>
            <a:blip r:embed="rId2"/>
            <a:srcRect l="268" r="268"/>
            <a:stretch>
              <a:fillRect/>
            </a:stretch>
          </p:blipFill>
          <p:spPr>
            <a:xfrm>
              <a:off x="0" y="0"/>
              <a:ext cx="2792139" cy="3360313"/>
            </a:xfrm>
            <a:prstGeom prst="rect">
              <a:avLst/>
            </a:prstGeom>
          </p:spPr>
        </p:pic>
      </p:grpSp>
      <p:grpSp>
        <p:nvGrpSpPr>
          <p:cNvPr id="72" name="Group 12">
            <a:extLst>
              <a:ext uri="{FF2B5EF4-FFF2-40B4-BE49-F238E27FC236}">
                <a16:creationId xmlns:a16="http://schemas.microsoft.com/office/drawing/2014/main" id="{BF434244-99AD-3804-D81A-AF89627E44C1}"/>
              </a:ext>
            </a:extLst>
          </p:cNvPr>
          <p:cNvGrpSpPr/>
          <p:nvPr/>
        </p:nvGrpSpPr>
        <p:grpSpPr>
          <a:xfrm>
            <a:off x="5622486" y="2171700"/>
            <a:ext cx="1981475" cy="2612457"/>
            <a:chOff x="0" y="0"/>
            <a:chExt cx="2641967" cy="3483276"/>
          </a:xfrm>
        </p:grpSpPr>
        <p:pic>
          <p:nvPicPr>
            <p:cNvPr id="73" name="Picture 13">
              <a:extLst>
                <a:ext uri="{FF2B5EF4-FFF2-40B4-BE49-F238E27FC236}">
                  <a16:creationId xmlns:a16="http://schemas.microsoft.com/office/drawing/2014/main" id="{1822E793-488F-894D-49D9-4CA87833B1FD}"/>
                </a:ext>
              </a:extLst>
            </p:cNvPr>
            <p:cNvPicPr>
              <a:picLocks noChangeAspect="1"/>
            </p:cNvPicPr>
            <p:nvPr/>
          </p:nvPicPr>
          <p:blipFill>
            <a:blip r:embed="rId3"/>
            <a:srcRect l="4463" r="4463"/>
            <a:stretch>
              <a:fillRect/>
            </a:stretch>
          </p:blipFill>
          <p:spPr>
            <a:xfrm>
              <a:off x="0" y="0"/>
              <a:ext cx="2641967" cy="3483276"/>
            </a:xfrm>
            <a:prstGeom prst="rect">
              <a:avLst/>
            </a:prstGeom>
          </p:spPr>
        </p:pic>
      </p:grpSp>
      <p:grpSp>
        <p:nvGrpSpPr>
          <p:cNvPr id="74" name="Group 14">
            <a:extLst>
              <a:ext uri="{FF2B5EF4-FFF2-40B4-BE49-F238E27FC236}">
                <a16:creationId xmlns:a16="http://schemas.microsoft.com/office/drawing/2014/main" id="{01447E40-97ED-67D6-A88A-CD805E41FBFC}"/>
              </a:ext>
            </a:extLst>
          </p:cNvPr>
          <p:cNvGrpSpPr/>
          <p:nvPr/>
        </p:nvGrpSpPr>
        <p:grpSpPr>
          <a:xfrm>
            <a:off x="8061161" y="2217811"/>
            <a:ext cx="1994499" cy="2566346"/>
            <a:chOff x="0" y="0"/>
            <a:chExt cx="2659332" cy="3421795"/>
          </a:xfrm>
        </p:grpSpPr>
        <p:pic>
          <p:nvPicPr>
            <p:cNvPr id="75" name="Picture 15">
              <a:extLst>
                <a:ext uri="{FF2B5EF4-FFF2-40B4-BE49-F238E27FC236}">
                  <a16:creationId xmlns:a16="http://schemas.microsoft.com/office/drawing/2014/main" id="{DB533577-5516-0BBC-1ECA-5E60E2481591}"/>
                </a:ext>
              </a:extLst>
            </p:cNvPr>
            <p:cNvPicPr>
              <a:picLocks noChangeAspect="1"/>
            </p:cNvPicPr>
            <p:nvPr/>
          </p:nvPicPr>
          <p:blipFill>
            <a:blip r:embed="rId4"/>
            <a:srcRect l="3340" r="3340"/>
            <a:stretch>
              <a:fillRect/>
            </a:stretch>
          </p:blipFill>
          <p:spPr>
            <a:xfrm>
              <a:off x="0" y="0"/>
              <a:ext cx="2659332" cy="3421795"/>
            </a:xfrm>
            <a:prstGeom prst="rect">
              <a:avLst/>
            </a:prstGeom>
          </p:spPr>
        </p:pic>
      </p:grpSp>
      <p:sp>
        <p:nvSpPr>
          <p:cNvPr id="76" name="Freeform 16">
            <a:extLst>
              <a:ext uri="{FF2B5EF4-FFF2-40B4-BE49-F238E27FC236}">
                <a16:creationId xmlns:a16="http://schemas.microsoft.com/office/drawing/2014/main" id="{1247ED3A-C7AB-C28D-8EA2-F0F991C24D67}"/>
              </a:ext>
            </a:extLst>
          </p:cNvPr>
          <p:cNvSpPr/>
          <p:nvPr/>
        </p:nvSpPr>
        <p:spPr>
          <a:xfrm>
            <a:off x="10512860" y="2194756"/>
            <a:ext cx="2123162" cy="2551086"/>
          </a:xfrm>
          <a:custGeom>
            <a:avLst/>
            <a:gdLst/>
            <a:ahLst/>
            <a:cxnLst/>
            <a:rect l="l" t="t" r="r" b="b"/>
            <a:pathLst>
              <a:path w="2123162" h="2551086">
                <a:moveTo>
                  <a:pt x="0" y="0"/>
                </a:moveTo>
                <a:lnTo>
                  <a:pt x="2123163" y="0"/>
                </a:lnTo>
                <a:lnTo>
                  <a:pt x="2123163" y="2551086"/>
                </a:lnTo>
                <a:lnTo>
                  <a:pt x="0" y="2551086"/>
                </a:lnTo>
                <a:lnTo>
                  <a:pt x="0" y="0"/>
                </a:lnTo>
                <a:close/>
              </a:path>
            </a:pathLst>
          </a:custGeom>
          <a:blipFill>
            <a:blip r:embed="rId5"/>
            <a:stretch>
              <a:fillRect/>
            </a:stretch>
          </a:blipFill>
          <a:ln w="120650" cmpd="dbl">
            <a:solidFill>
              <a:schemeClr val="bg1">
                <a:lumMod val="75000"/>
                <a:alpha val="0"/>
              </a:schemeClr>
            </a:solidFill>
          </a:ln>
        </p:spPr>
        <p:txBody>
          <a:bodyPr/>
          <a:lstStyle/>
          <a:p>
            <a:endParaRPr lang="en-GB" dirty="0"/>
          </a:p>
        </p:txBody>
      </p:sp>
      <p:sp>
        <p:nvSpPr>
          <p:cNvPr id="77" name="Freeform 18">
            <a:extLst>
              <a:ext uri="{FF2B5EF4-FFF2-40B4-BE49-F238E27FC236}">
                <a16:creationId xmlns:a16="http://schemas.microsoft.com/office/drawing/2014/main" id="{0D06A716-0740-FB83-324A-B0FC3A3D51E1}"/>
              </a:ext>
            </a:extLst>
          </p:cNvPr>
          <p:cNvSpPr/>
          <p:nvPr/>
        </p:nvSpPr>
        <p:spPr>
          <a:xfrm>
            <a:off x="15647908" y="2202552"/>
            <a:ext cx="2110185" cy="2535494"/>
          </a:xfrm>
          <a:custGeom>
            <a:avLst/>
            <a:gdLst/>
            <a:ahLst/>
            <a:cxnLst/>
            <a:rect l="l" t="t" r="r" b="b"/>
            <a:pathLst>
              <a:path w="2110185" h="2535494">
                <a:moveTo>
                  <a:pt x="0" y="0"/>
                </a:moveTo>
                <a:lnTo>
                  <a:pt x="2110186" y="0"/>
                </a:lnTo>
                <a:lnTo>
                  <a:pt x="2110186" y="2535494"/>
                </a:lnTo>
                <a:lnTo>
                  <a:pt x="0" y="2535494"/>
                </a:lnTo>
                <a:lnTo>
                  <a:pt x="0" y="0"/>
                </a:lnTo>
                <a:close/>
              </a:path>
            </a:pathLst>
          </a:custGeom>
          <a:blipFill>
            <a:blip r:embed="rId6"/>
            <a:stretch>
              <a:fillRect/>
            </a:stretch>
          </a:blipFill>
        </p:spPr>
        <p:txBody>
          <a:bodyPr/>
          <a:lstStyle/>
          <a:p>
            <a:endParaRPr lang="en-GB"/>
          </a:p>
        </p:txBody>
      </p:sp>
      <p:sp>
        <p:nvSpPr>
          <p:cNvPr id="78" name="TextBox 19">
            <a:extLst>
              <a:ext uri="{FF2B5EF4-FFF2-40B4-BE49-F238E27FC236}">
                <a16:creationId xmlns:a16="http://schemas.microsoft.com/office/drawing/2014/main" id="{0722A6B7-FD59-756F-3635-F5B08D9F7552}"/>
              </a:ext>
            </a:extLst>
          </p:cNvPr>
          <p:cNvSpPr txBox="1"/>
          <p:nvPr/>
        </p:nvSpPr>
        <p:spPr>
          <a:xfrm>
            <a:off x="509775" y="571909"/>
            <a:ext cx="4669986" cy="859210"/>
          </a:xfrm>
          <a:prstGeom prst="rect">
            <a:avLst/>
          </a:prstGeom>
        </p:spPr>
        <p:txBody>
          <a:bodyPr wrap="square" lIns="0" tIns="0" rIns="0" bIns="0" rtlCol="0" anchor="t">
            <a:spAutoFit/>
          </a:bodyPr>
          <a:lstStyle/>
          <a:p>
            <a:pPr>
              <a:lnSpc>
                <a:spcPts val="6719"/>
              </a:lnSpc>
            </a:pPr>
            <a:r>
              <a:rPr lang="en-US" sz="5599" b="1" spc="11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OUR TEAM</a:t>
            </a:r>
          </a:p>
        </p:txBody>
      </p:sp>
      <p:sp>
        <p:nvSpPr>
          <p:cNvPr id="79" name="TextBox 21">
            <a:extLst>
              <a:ext uri="{FF2B5EF4-FFF2-40B4-BE49-F238E27FC236}">
                <a16:creationId xmlns:a16="http://schemas.microsoft.com/office/drawing/2014/main" id="{1579B4B2-453C-72DA-3929-43A87A20793C}"/>
              </a:ext>
            </a:extLst>
          </p:cNvPr>
          <p:cNvSpPr txBox="1"/>
          <p:nvPr/>
        </p:nvSpPr>
        <p:spPr>
          <a:xfrm>
            <a:off x="228600" y="5150063"/>
            <a:ext cx="2417766" cy="272832"/>
          </a:xfrm>
          <a:prstGeom prst="rect">
            <a:avLst/>
          </a:prstGeom>
        </p:spPr>
        <p:txBody>
          <a:bodyPr lIns="0" tIns="0" rIns="0" bIns="0" rtlCol="0" anchor="t">
            <a:spAutoFit/>
          </a:bodyPr>
          <a:lstStyle/>
          <a:p>
            <a:pPr algn="ctr">
              <a:lnSpc>
                <a:spcPts val="2161"/>
              </a:lnSpc>
            </a:pPr>
            <a:r>
              <a:rPr lang="en-US" sz="1801" spc="36" dirty="0">
                <a:solidFill>
                  <a:srgbClr val="272727"/>
                </a:solidFill>
                <a:latin typeface="Fira Sans Medium Bold"/>
              </a:rPr>
              <a:t>CAPT. DAPO OLUMIDE</a:t>
            </a:r>
          </a:p>
        </p:txBody>
      </p:sp>
      <p:sp>
        <p:nvSpPr>
          <p:cNvPr id="80" name="TextBox 22">
            <a:extLst>
              <a:ext uri="{FF2B5EF4-FFF2-40B4-BE49-F238E27FC236}">
                <a16:creationId xmlns:a16="http://schemas.microsoft.com/office/drawing/2014/main" id="{457BC9B5-7B1C-38D0-DAE8-7862530EEA49}"/>
              </a:ext>
            </a:extLst>
          </p:cNvPr>
          <p:cNvSpPr txBox="1"/>
          <p:nvPr/>
        </p:nvSpPr>
        <p:spPr>
          <a:xfrm>
            <a:off x="521566" y="5993260"/>
            <a:ext cx="1839707" cy="323422"/>
          </a:xfrm>
          <a:prstGeom prst="rect">
            <a:avLst/>
          </a:prstGeom>
        </p:spPr>
        <p:txBody>
          <a:bodyPr lIns="0" tIns="0" rIns="0" bIns="0" rtlCol="0" anchor="t">
            <a:spAutoFit/>
          </a:bodyPr>
          <a:lstStyle/>
          <a:p>
            <a:pPr algn="ctr">
              <a:lnSpc>
                <a:spcPts val="2769"/>
              </a:lnSpc>
            </a:pPr>
            <a:r>
              <a:rPr lang="en-US" sz="1600" b="1" spc="24" dirty="0">
                <a:solidFill>
                  <a:srgbClr val="272727"/>
                </a:solidFill>
                <a:latin typeface="Calibri" panose="020F0502020204030204" pitchFamily="34" charset="0"/>
                <a:cs typeface="Calibri" panose="020F0502020204030204" pitchFamily="34" charset="0"/>
              </a:rPr>
              <a:t>Chairman</a:t>
            </a:r>
          </a:p>
        </p:txBody>
      </p:sp>
      <p:sp>
        <p:nvSpPr>
          <p:cNvPr id="81" name="TextBox 23">
            <a:extLst>
              <a:ext uri="{FF2B5EF4-FFF2-40B4-BE49-F238E27FC236}">
                <a16:creationId xmlns:a16="http://schemas.microsoft.com/office/drawing/2014/main" id="{4AED5364-44BA-1DDA-DA1A-100289B0A120}"/>
              </a:ext>
            </a:extLst>
          </p:cNvPr>
          <p:cNvSpPr txBox="1"/>
          <p:nvPr/>
        </p:nvSpPr>
        <p:spPr>
          <a:xfrm>
            <a:off x="341089" y="6759436"/>
            <a:ext cx="2325911" cy="2454518"/>
          </a:xfrm>
          <a:prstGeom prst="rect">
            <a:avLst/>
          </a:prstGeom>
        </p:spPr>
        <p:txBody>
          <a:bodyPr wrap="square" lIns="0" tIns="0" rIns="0" bIns="0" rtlCol="0" anchor="t">
            <a:spAutoFit/>
          </a:bodyPr>
          <a:lstStyle/>
          <a:p>
            <a:r>
              <a:rPr lang="en-US" sz="1400" spc="22" dirty="0">
                <a:solidFill>
                  <a:srgbClr val="272727"/>
                </a:solidFill>
                <a:latin typeface="Fira Sans Light"/>
              </a:rPr>
              <a:t>Captain Olumide is the Interim CEO of Nigeria Air, and the former presidential pilot for the Federal Republic of Nigeria. Former CEO of  airlines Virgin Nigeria, Aero contractors, and  former Director at the Africa Finance Corporation (AFC).</a:t>
            </a:r>
          </a:p>
          <a:p>
            <a:endParaRPr lang="en-US" sz="1400" spc="22" dirty="0">
              <a:solidFill>
                <a:srgbClr val="272727"/>
              </a:solidFill>
              <a:latin typeface="Fira Sans Light"/>
            </a:endParaRPr>
          </a:p>
        </p:txBody>
      </p:sp>
      <p:sp>
        <p:nvSpPr>
          <p:cNvPr id="82" name="TextBox 24">
            <a:extLst>
              <a:ext uri="{FF2B5EF4-FFF2-40B4-BE49-F238E27FC236}">
                <a16:creationId xmlns:a16="http://schemas.microsoft.com/office/drawing/2014/main" id="{C27F3440-440B-4ACE-ECC1-533452641BCE}"/>
              </a:ext>
            </a:extLst>
          </p:cNvPr>
          <p:cNvSpPr txBox="1"/>
          <p:nvPr/>
        </p:nvSpPr>
        <p:spPr>
          <a:xfrm>
            <a:off x="3023345" y="6730376"/>
            <a:ext cx="2151466" cy="3016210"/>
          </a:xfrm>
          <a:prstGeom prst="rect">
            <a:avLst/>
          </a:prstGeom>
        </p:spPr>
        <p:txBody>
          <a:bodyPr lIns="0" tIns="0" rIns="0" bIns="0" rtlCol="0" anchor="t">
            <a:spAutoFit/>
          </a:bodyPr>
          <a:lstStyle/>
          <a:p>
            <a:r>
              <a:rPr lang="en-US" sz="1400" spc="22" dirty="0">
                <a:solidFill>
                  <a:srgbClr val="272727"/>
                </a:solidFill>
                <a:latin typeface="Fira Sans Light"/>
              </a:rPr>
              <a:t>In the last 20 years  he has worked across the EMEA  sales region representing both Fortune 500 FTSE 100 companies and software start-up companies. Experienced in international corporate governance and sales process with a passion to solve life problems with Tech.</a:t>
            </a:r>
          </a:p>
          <a:p>
            <a:endParaRPr lang="en-US" sz="1400" spc="22" dirty="0">
              <a:solidFill>
                <a:srgbClr val="272727"/>
              </a:solidFill>
              <a:latin typeface="Fira Sans Light"/>
            </a:endParaRPr>
          </a:p>
        </p:txBody>
      </p:sp>
      <p:sp>
        <p:nvSpPr>
          <p:cNvPr id="83" name="TextBox 25">
            <a:extLst>
              <a:ext uri="{FF2B5EF4-FFF2-40B4-BE49-F238E27FC236}">
                <a16:creationId xmlns:a16="http://schemas.microsoft.com/office/drawing/2014/main" id="{2FF22858-4616-5EB3-7846-75A02E8B09D3}"/>
              </a:ext>
            </a:extLst>
          </p:cNvPr>
          <p:cNvSpPr txBox="1"/>
          <p:nvPr/>
        </p:nvSpPr>
        <p:spPr>
          <a:xfrm>
            <a:off x="2757046" y="5149970"/>
            <a:ext cx="2338573" cy="272832"/>
          </a:xfrm>
          <a:prstGeom prst="rect">
            <a:avLst/>
          </a:prstGeom>
        </p:spPr>
        <p:txBody>
          <a:bodyPr lIns="0" tIns="0" rIns="0" bIns="0" rtlCol="0" anchor="t">
            <a:spAutoFit/>
          </a:bodyPr>
          <a:lstStyle/>
          <a:p>
            <a:pPr algn="ctr">
              <a:lnSpc>
                <a:spcPts val="2161"/>
              </a:lnSpc>
            </a:pPr>
            <a:r>
              <a:rPr lang="en-US" sz="1801" spc="36" dirty="0">
                <a:solidFill>
                  <a:srgbClr val="272727"/>
                </a:solidFill>
                <a:latin typeface="Fira Sans Medium Bold"/>
              </a:rPr>
              <a:t>IVE CHIKE MEME </a:t>
            </a:r>
          </a:p>
        </p:txBody>
      </p:sp>
      <p:sp>
        <p:nvSpPr>
          <p:cNvPr id="84" name="TextBox 26">
            <a:extLst>
              <a:ext uri="{FF2B5EF4-FFF2-40B4-BE49-F238E27FC236}">
                <a16:creationId xmlns:a16="http://schemas.microsoft.com/office/drawing/2014/main" id="{38D42623-5CD1-EF35-3849-D227693B089F}"/>
              </a:ext>
            </a:extLst>
          </p:cNvPr>
          <p:cNvSpPr txBox="1"/>
          <p:nvPr/>
        </p:nvSpPr>
        <p:spPr>
          <a:xfrm>
            <a:off x="2850599" y="5945369"/>
            <a:ext cx="2151466" cy="496418"/>
          </a:xfrm>
          <a:prstGeom prst="rect">
            <a:avLst/>
          </a:prstGeom>
        </p:spPr>
        <p:txBody>
          <a:bodyPr lIns="0" tIns="0" rIns="0" bIns="0" rtlCol="0" anchor="t">
            <a:spAutoFit/>
          </a:bodyPr>
          <a:lstStyle/>
          <a:p>
            <a:pPr algn="ctr"/>
            <a:r>
              <a:rPr lang="en-US" sz="1613" b="1" spc="24" dirty="0">
                <a:solidFill>
                  <a:srgbClr val="272727"/>
                </a:solidFill>
                <a:latin typeface="Calibri" panose="020F0502020204030204" pitchFamily="34" charset="0"/>
                <a:cs typeface="Calibri" panose="020F0502020204030204" pitchFamily="34" charset="0"/>
              </a:rPr>
              <a:t>Founder &amp; Chief Executive Officer</a:t>
            </a:r>
          </a:p>
        </p:txBody>
      </p:sp>
      <p:sp>
        <p:nvSpPr>
          <p:cNvPr id="85" name="TextBox 27">
            <a:extLst>
              <a:ext uri="{FF2B5EF4-FFF2-40B4-BE49-F238E27FC236}">
                <a16:creationId xmlns:a16="http://schemas.microsoft.com/office/drawing/2014/main" id="{AB646079-ED50-288E-76FB-7A0BD16B6E2F}"/>
              </a:ext>
            </a:extLst>
          </p:cNvPr>
          <p:cNvSpPr txBox="1"/>
          <p:nvPr/>
        </p:nvSpPr>
        <p:spPr>
          <a:xfrm>
            <a:off x="5327211" y="5153144"/>
            <a:ext cx="2338573" cy="272832"/>
          </a:xfrm>
          <a:prstGeom prst="rect">
            <a:avLst/>
          </a:prstGeom>
        </p:spPr>
        <p:txBody>
          <a:bodyPr lIns="0" tIns="0" rIns="0" bIns="0" rtlCol="0" anchor="t">
            <a:spAutoFit/>
          </a:bodyPr>
          <a:lstStyle/>
          <a:p>
            <a:pPr algn="ctr">
              <a:lnSpc>
                <a:spcPts val="2161"/>
              </a:lnSpc>
            </a:pPr>
            <a:r>
              <a:rPr lang="en-US" sz="1801" spc="36" dirty="0">
                <a:solidFill>
                  <a:srgbClr val="272727"/>
                </a:solidFill>
                <a:latin typeface="Fira Sans Medium Bold"/>
              </a:rPr>
              <a:t>ISA IBRAHIM </a:t>
            </a:r>
          </a:p>
        </p:txBody>
      </p:sp>
      <p:sp>
        <p:nvSpPr>
          <p:cNvPr id="86" name="TextBox 28">
            <a:extLst>
              <a:ext uri="{FF2B5EF4-FFF2-40B4-BE49-F238E27FC236}">
                <a16:creationId xmlns:a16="http://schemas.microsoft.com/office/drawing/2014/main" id="{40E7FD04-7049-1DA8-9CA7-133661E01E7E}"/>
              </a:ext>
            </a:extLst>
          </p:cNvPr>
          <p:cNvSpPr txBox="1"/>
          <p:nvPr/>
        </p:nvSpPr>
        <p:spPr>
          <a:xfrm>
            <a:off x="5410200" y="5966567"/>
            <a:ext cx="2181417" cy="503215"/>
          </a:xfrm>
          <a:prstGeom prst="rect">
            <a:avLst/>
          </a:prstGeom>
        </p:spPr>
        <p:txBody>
          <a:bodyPr lIns="0" tIns="0" rIns="0" bIns="0" rtlCol="0" anchor="t">
            <a:spAutoFit/>
          </a:bodyPr>
          <a:lstStyle/>
          <a:p>
            <a:pPr algn="ctr"/>
            <a:r>
              <a:rPr lang="en-US" sz="1635" b="1" spc="24" dirty="0">
                <a:solidFill>
                  <a:srgbClr val="272727"/>
                </a:solidFill>
                <a:latin typeface="Calibri" panose="020F0502020204030204" pitchFamily="34" charset="0"/>
                <a:cs typeface="Calibri" panose="020F0502020204030204" pitchFamily="34" charset="0"/>
              </a:rPr>
              <a:t>Co Founder &amp; Tech Executive director  </a:t>
            </a:r>
          </a:p>
        </p:txBody>
      </p:sp>
      <p:sp>
        <p:nvSpPr>
          <p:cNvPr id="87" name="TextBox 29">
            <a:extLst>
              <a:ext uri="{FF2B5EF4-FFF2-40B4-BE49-F238E27FC236}">
                <a16:creationId xmlns:a16="http://schemas.microsoft.com/office/drawing/2014/main" id="{B50123E6-7CA2-8EAA-CEAC-67CA172F28CD}"/>
              </a:ext>
            </a:extLst>
          </p:cNvPr>
          <p:cNvSpPr txBox="1"/>
          <p:nvPr/>
        </p:nvSpPr>
        <p:spPr>
          <a:xfrm>
            <a:off x="5535991" y="6730376"/>
            <a:ext cx="2112747" cy="3231654"/>
          </a:xfrm>
          <a:prstGeom prst="rect">
            <a:avLst/>
          </a:prstGeom>
        </p:spPr>
        <p:txBody>
          <a:bodyPr wrap="square" lIns="0" tIns="0" rIns="0" bIns="0" rtlCol="0" anchor="t">
            <a:spAutoFit/>
          </a:bodyPr>
          <a:lstStyle/>
          <a:p>
            <a:r>
              <a:rPr lang="en-US" sz="1400" spc="22" dirty="0">
                <a:solidFill>
                  <a:srgbClr val="272727"/>
                </a:solidFill>
                <a:latin typeface="Fira Sans Light"/>
              </a:rPr>
              <a:t>Isa is a proven programmer, engineer, and  entrepreneur with a BSc in Material Science and Engineering from Imperial College London. He has another start-up, </a:t>
            </a:r>
            <a:r>
              <a:rPr lang="en-US" sz="1400" spc="22" dirty="0" err="1">
                <a:solidFill>
                  <a:srgbClr val="272727"/>
                </a:solidFill>
                <a:latin typeface="Fira Sans Light"/>
              </a:rPr>
              <a:t>AppTap</a:t>
            </a:r>
            <a:r>
              <a:rPr lang="en-US" sz="1400" spc="22" dirty="0">
                <a:solidFill>
                  <a:srgbClr val="272727"/>
                </a:solidFill>
                <a:latin typeface="Fira Sans Light"/>
              </a:rPr>
              <a:t>, in Open Banking located in London UK. Working with some Europe’s largest banks and utility service providers.</a:t>
            </a:r>
          </a:p>
          <a:p>
            <a:endParaRPr lang="en-US" sz="1400" spc="22" dirty="0">
              <a:solidFill>
                <a:srgbClr val="272727"/>
              </a:solidFill>
              <a:latin typeface="Fira Sans Light"/>
            </a:endParaRPr>
          </a:p>
          <a:p>
            <a:endParaRPr lang="en-US" sz="1400" spc="22" dirty="0">
              <a:solidFill>
                <a:srgbClr val="272727"/>
              </a:solidFill>
              <a:latin typeface="Fira Sans Light"/>
            </a:endParaRPr>
          </a:p>
        </p:txBody>
      </p:sp>
      <p:sp>
        <p:nvSpPr>
          <p:cNvPr id="88" name="TextBox 30">
            <a:extLst>
              <a:ext uri="{FF2B5EF4-FFF2-40B4-BE49-F238E27FC236}">
                <a16:creationId xmlns:a16="http://schemas.microsoft.com/office/drawing/2014/main" id="{C44211A3-ECF1-7A41-945B-7C55C29F2829}"/>
              </a:ext>
            </a:extLst>
          </p:cNvPr>
          <p:cNvSpPr txBox="1"/>
          <p:nvPr/>
        </p:nvSpPr>
        <p:spPr>
          <a:xfrm>
            <a:off x="8021888" y="5198960"/>
            <a:ext cx="2076359" cy="243656"/>
          </a:xfrm>
          <a:prstGeom prst="rect">
            <a:avLst/>
          </a:prstGeom>
        </p:spPr>
        <p:txBody>
          <a:bodyPr lIns="0" tIns="0" rIns="0" bIns="0" rtlCol="0" anchor="t">
            <a:spAutoFit/>
          </a:bodyPr>
          <a:lstStyle/>
          <a:p>
            <a:pPr algn="ctr">
              <a:lnSpc>
                <a:spcPts val="1918"/>
              </a:lnSpc>
            </a:pPr>
            <a:r>
              <a:rPr lang="en-US" sz="1599" spc="31" dirty="0">
                <a:solidFill>
                  <a:srgbClr val="272727"/>
                </a:solidFill>
                <a:latin typeface="Fira Sans Medium Bold"/>
              </a:rPr>
              <a:t>DR AYOTUNDE COKER </a:t>
            </a:r>
          </a:p>
        </p:txBody>
      </p:sp>
      <p:sp>
        <p:nvSpPr>
          <p:cNvPr id="89" name="TextBox 31">
            <a:extLst>
              <a:ext uri="{FF2B5EF4-FFF2-40B4-BE49-F238E27FC236}">
                <a16:creationId xmlns:a16="http://schemas.microsoft.com/office/drawing/2014/main" id="{28D966CE-3DD6-9B73-9EA8-B7BBE8C676DF}"/>
              </a:ext>
            </a:extLst>
          </p:cNvPr>
          <p:cNvSpPr txBox="1"/>
          <p:nvPr/>
        </p:nvSpPr>
        <p:spPr>
          <a:xfrm>
            <a:off x="7924800" y="6030291"/>
            <a:ext cx="2158906" cy="323422"/>
          </a:xfrm>
          <a:prstGeom prst="rect">
            <a:avLst/>
          </a:prstGeom>
        </p:spPr>
        <p:txBody>
          <a:bodyPr lIns="0" tIns="0" rIns="0" bIns="0" rtlCol="0" anchor="t">
            <a:spAutoFit/>
          </a:bodyPr>
          <a:lstStyle/>
          <a:p>
            <a:pPr algn="ctr">
              <a:lnSpc>
                <a:spcPts val="2769"/>
              </a:lnSpc>
            </a:pPr>
            <a:r>
              <a:rPr lang="en-US" sz="1600" b="1" spc="24" dirty="0">
                <a:solidFill>
                  <a:srgbClr val="272727"/>
                </a:solidFill>
                <a:latin typeface="Calibri" panose="020F0502020204030204" pitchFamily="34" charset="0"/>
                <a:cs typeface="Calibri" panose="020F0502020204030204" pitchFamily="34" charset="0"/>
              </a:rPr>
              <a:t>Non Executive director</a:t>
            </a:r>
          </a:p>
        </p:txBody>
      </p:sp>
      <p:sp>
        <p:nvSpPr>
          <p:cNvPr id="90" name="TextBox 32">
            <a:extLst>
              <a:ext uri="{FF2B5EF4-FFF2-40B4-BE49-F238E27FC236}">
                <a16:creationId xmlns:a16="http://schemas.microsoft.com/office/drawing/2014/main" id="{B0F68D95-A961-4C0D-0795-74EADA6541C7}"/>
              </a:ext>
            </a:extLst>
          </p:cNvPr>
          <p:cNvSpPr txBox="1"/>
          <p:nvPr/>
        </p:nvSpPr>
        <p:spPr>
          <a:xfrm>
            <a:off x="8001000" y="6730376"/>
            <a:ext cx="2241278" cy="3447098"/>
          </a:xfrm>
          <a:prstGeom prst="rect">
            <a:avLst/>
          </a:prstGeom>
        </p:spPr>
        <p:txBody>
          <a:bodyPr wrap="square" lIns="0" tIns="0" rIns="0" bIns="0" rtlCol="0" anchor="t">
            <a:spAutoFit/>
          </a:bodyPr>
          <a:lstStyle/>
          <a:p>
            <a:r>
              <a:rPr lang="en-US" sz="1400" spc="22" dirty="0">
                <a:solidFill>
                  <a:srgbClr val="272727"/>
                </a:solidFill>
                <a:latin typeface="Fira Sans Light"/>
              </a:rPr>
              <a:t>Dr Ayotunde Coker (Tunde) is the CEO of Open  Access data </a:t>
            </a:r>
            <a:r>
              <a:rPr lang="en-US" sz="1400" spc="22" dirty="0" err="1">
                <a:solidFill>
                  <a:srgbClr val="272727"/>
                </a:solidFill>
                <a:latin typeface="Fira Sans Light"/>
              </a:rPr>
              <a:t>centres</a:t>
            </a:r>
            <a:r>
              <a:rPr lang="en-US" sz="1400" spc="22" dirty="0">
                <a:solidFill>
                  <a:srgbClr val="272727"/>
                </a:solidFill>
                <a:latin typeface="Fira Sans Light"/>
              </a:rPr>
              <a:t> Pan Africa. Tunde has over 30 years'  international experience. Former Access Bank CIO, a Tier 1 bank in Nigeria pan African bank. Tunde also was the former IT director of various International Oil Companies and the UK government Ministry of Justice  </a:t>
            </a:r>
          </a:p>
          <a:p>
            <a:endParaRPr lang="en-US" sz="1400" spc="22" dirty="0">
              <a:solidFill>
                <a:srgbClr val="272727"/>
              </a:solidFill>
              <a:latin typeface="Fira Sans Light"/>
            </a:endParaRPr>
          </a:p>
          <a:p>
            <a:endParaRPr lang="en-US" sz="1400" spc="22" dirty="0">
              <a:solidFill>
                <a:srgbClr val="272727"/>
              </a:solidFill>
              <a:latin typeface="Fira Sans Light"/>
            </a:endParaRPr>
          </a:p>
          <a:p>
            <a:endParaRPr lang="en-US" sz="1400" spc="22" dirty="0">
              <a:solidFill>
                <a:srgbClr val="272727"/>
              </a:solidFill>
              <a:latin typeface="Fira Sans Light"/>
            </a:endParaRPr>
          </a:p>
        </p:txBody>
      </p:sp>
      <p:sp>
        <p:nvSpPr>
          <p:cNvPr id="91" name="TextBox 33">
            <a:extLst>
              <a:ext uri="{FF2B5EF4-FFF2-40B4-BE49-F238E27FC236}">
                <a16:creationId xmlns:a16="http://schemas.microsoft.com/office/drawing/2014/main" id="{53AADFB9-DC01-A491-1B62-4A52391FBF03}"/>
              </a:ext>
            </a:extLst>
          </p:cNvPr>
          <p:cNvSpPr txBox="1"/>
          <p:nvPr/>
        </p:nvSpPr>
        <p:spPr>
          <a:xfrm>
            <a:off x="10512860" y="5177494"/>
            <a:ext cx="2227746" cy="254061"/>
          </a:xfrm>
          <a:prstGeom prst="rect">
            <a:avLst/>
          </a:prstGeom>
        </p:spPr>
        <p:txBody>
          <a:bodyPr lIns="0" tIns="0" rIns="0" bIns="0" rtlCol="0" anchor="t">
            <a:spAutoFit/>
          </a:bodyPr>
          <a:lstStyle/>
          <a:p>
            <a:pPr algn="ctr">
              <a:lnSpc>
                <a:spcPts val="2058"/>
              </a:lnSpc>
            </a:pPr>
            <a:r>
              <a:rPr lang="en-US" sz="1715" spc="34" dirty="0">
                <a:solidFill>
                  <a:srgbClr val="272727"/>
                </a:solidFill>
                <a:latin typeface="Fira Sans Medium Bold"/>
              </a:rPr>
              <a:t>RICHARD FISHER</a:t>
            </a:r>
          </a:p>
        </p:txBody>
      </p:sp>
      <p:sp>
        <p:nvSpPr>
          <p:cNvPr id="92" name="TextBox 34">
            <a:extLst>
              <a:ext uri="{FF2B5EF4-FFF2-40B4-BE49-F238E27FC236}">
                <a16:creationId xmlns:a16="http://schemas.microsoft.com/office/drawing/2014/main" id="{42136D83-CF8F-78AB-FF54-7F83F32E3396}"/>
              </a:ext>
            </a:extLst>
          </p:cNvPr>
          <p:cNvSpPr txBox="1"/>
          <p:nvPr/>
        </p:nvSpPr>
        <p:spPr>
          <a:xfrm>
            <a:off x="10522408" y="5981700"/>
            <a:ext cx="2158906" cy="323422"/>
          </a:xfrm>
          <a:prstGeom prst="rect">
            <a:avLst/>
          </a:prstGeom>
        </p:spPr>
        <p:txBody>
          <a:bodyPr lIns="0" tIns="0" rIns="0" bIns="0" rtlCol="0" anchor="t">
            <a:spAutoFit/>
          </a:bodyPr>
          <a:lstStyle/>
          <a:p>
            <a:pPr algn="ctr">
              <a:lnSpc>
                <a:spcPts val="2769"/>
              </a:lnSpc>
            </a:pPr>
            <a:r>
              <a:rPr lang="en-US" sz="1600" b="1" spc="24" dirty="0">
                <a:solidFill>
                  <a:srgbClr val="272727"/>
                </a:solidFill>
                <a:latin typeface="Calibri" panose="020F0502020204030204" pitchFamily="34" charset="0"/>
                <a:cs typeface="Calibri" panose="020F0502020204030204" pitchFamily="34" charset="0"/>
              </a:rPr>
              <a:t>Non director</a:t>
            </a:r>
          </a:p>
        </p:txBody>
      </p:sp>
      <p:sp>
        <p:nvSpPr>
          <p:cNvPr id="93" name="TextBox 35">
            <a:extLst>
              <a:ext uri="{FF2B5EF4-FFF2-40B4-BE49-F238E27FC236}">
                <a16:creationId xmlns:a16="http://schemas.microsoft.com/office/drawing/2014/main" id="{C70F4B9F-B1EA-34D7-9DF4-984390141672}"/>
              </a:ext>
            </a:extLst>
          </p:cNvPr>
          <p:cNvSpPr txBox="1"/>
          <p:nvPr/>
        </p:nvSpPr>
        <p:spPr>
          <a:xfrm>
            <a:off x="10591800" y="6697592"/>
            <a:ext cx="2257744" cy="2154436"/>
          </a:xfrm>
          <a:prstGeom prst="rect">
            <a:avLst/>
          </a:prstGeom>
        </p:spPr>
        <p:txBody>
          <a:bodyPr wrap="square" lIns="0" tIns="0" rIns="0" bIns="0" rtlCol="0" anchor="t">
            <a:spAutoFit/>
          </a:bodyPr>
          <a:lstStyle/>
          <a:p>
            <a:r>
              <a:rPr lang="en-US" sz="1400" spc="22" dirty="0">
                <a:solidFill>
                  <a:srgbClr val="272727"/>
                </a:solidFill>
                <a:latin typeface="Fira Sans Light"/>
              </a:rPr>
              <a:t>Richard Fisher began working at Bloomberg in  2005 and relocated from London to Dubai to manage Bloomberg's electronic  trading business across the Middle East and Africa. Richard has another start-up in Education located in Dubai. </a:t>
            </a:r>
          </a:p>
        </p:txBody>
      </p:sp>
      <p:sp>
        <p:nvSpPr>
          <p:cNvPr id="94" name="TextBox 36">
            <a:extLst>
              <a:ext uri="{FF2B5EF4-FFF2-40B4-BE49-F238E27FC236}">
                <a16:creationId xmlns:a16="http://schemas.microsoft.com/office/drawing/2014/main" id="{F0391130-5077-00AA-D34C-BA63E9CFE025}"/>
              </a:ext>
            </a:extLst>
          </p:cNvPr>
          <p:cNvSpPr txBox="1"/>
          <p:nvPr/>
        </p:nvSpPr>
        <p:spPr>
          <a:xfrm>
            <a:off x="13052034" y="5179842"/>
            <a:ext cx="2338573" cy="272832"/>
          </a:xfrm>
          <a:prstGeom prst="rect">
            <a:avLst/>
          </a:prstGeom>
        </p:spPr>
        <p:txBody>
          <a:bodyPr lIns="0" tIns="0" rIns="0" bIns="0" rtlCol="0" anchor="t">
            <a:spAutoFit/>
          </a:bodyPr>
          <a:lstStyle/>
          <a:p>
            <a:pPr algn="ctr">
              <a:lnSpc>
                <a:spcPts val="2161"/>
              </a:lnSpc>
            </a:pPr>
            <a:r>
              <a:rPr lang="en-US" sz="1801" spc="36" dirty="0">
                <a:solidFill>
                  <a:srgbClr val="272727"/>
                </a:solidFill>
                <a:latin typeface="Fira Sans Medium Bold"/>
              </a:rPr>
              <a:t>Aliyu Aliyu</a:t>
            </a:r>
          </a:p>
        </p:txBody>
      </p:sp>
      <p:sp>
        <p:nvSpPr>
          <p:cNvPr id="95" name="TextBox 37">
            <a:extLst>
              <a:ext uri="{FF2B5EF4-FFF2-40B4-BE49-F238E27FC236}">
                <a16:creationId xmlns:a16="http://schemas.microsoft.com/office/drawing/2014/main" id="{D9B18B99-0F28-04EC-02E2-0BABCF58B778}"/>
              </a:ext>
            </a:extLst>
          </p:cNvPr>
          <p:cNvSpPr txBox="1"/>
          <p:nvPr/>
        </p:nvSpPr>
        <p:spPr>
          <a:xfrm>
            <a:off x="13151770" y="5981700"/>
            <a:ext cx="2158906" cy="323422"/>
          </a:xfrm>
          <a:prstGeom prst="rect">
            <a:avLst/>
          </a:prstGeom>
        </p:spPr>
        <p:txBody>
          <a:bodyPr lIns="0" tIns="0" rIns="0" bIns="0" rtlCol="0" anchor="t">
            <a:spAutoFit/>
          </a:bodyPr>
          <a:lstStyle/>
          <a:p>
            <a:pPr algn="ctr">
              <a:lnSpc>
                <a:spcPts val="2769"/>
              </a:lnSpc>
            </a:pPr>
            <a:r>
              <a:rPr lang="en-US" sz="1600" b="1" spc="24" dirty="0">
                <a:solidFill>
                  <a:srgbClr val="272727"/>
                </a:solidFill>
                <a:latin typeface="Calibri" panose="020F0502020204030204" pitchFamily="34" charset="0"/>
                <a:cs typeface="Calibri" panose="020F0502020204030204" pitchFamily="34" charset="0"/>
              </a:rPr>
              <a:t>Non Executive director</a:t>
            </a:r>
          </a:p>
        </p:txBody>
      </p:sp>
      <p:sp>
        <p:nvSpPr>
          <p:cNvPr id="96" name="TextBox 38">
            <a:extLst>
              <a:ext uri="{FF2B5EF4-FFF2-40B4-BE49-F238E27FC236}">
                <a16:creationId xmlns:a16="http://schemas.microsoft.com/office/drawing/2014/main" id="{FDC64641-2269-3C83-B92D-893E7D10EE07}"/>
              </a:ext>
            </a:extLst>
          </p:cNvPr>
          <p:cNvSpPr txBox="1"/>
          <p:nvPr/>
        </p:nvSpPr>
        <p:spPr>
          <a:xfrm>
            <a:off x="15578906" y="5129746"/>
            <a:ext cx="2338573" cy="276225"/>
          </a:xfrm>
          <a:prstGeom prst="rect">
            <a:avLst/>
          </a:prstGeom>
        </p:spPr>
        <p:txBody>
          <a:bodyPr lIns="0" tIns="0" rIns="0" bIns="0" rtlCol="0" anchor="t">
            <a:spAutoFit/>
          </a:bodyPr>
          <a:lstStyle/>
          <a:p>
            <a:pPr algn="ctr">
              <a:lnSpc>
                <a:spcPts val="2161"/>
              </a:lnSpc>
            </a:pPr>
            <a:r>
              <a:rPr lang="en-US" sz="1801" spc="36" dirty="0">
                <a:solidFill>
                  <a:srgbClr val="272727"/>
                </a:solidFill>
                <a:latin typeface="Fira Sans Medium"/>
              </a:rPr>
              <a:t>SHAIBU BAIYEE</a:t>
            </a:r>
          </a:p>
        </p:txBody>
      </p:sp>
      <p:sp>
        <p:nvSpPr>
          <p:cNvPr id="97" name="TextBox 39">
            <a:extLst>
              <a:ext uri="{FF2B5EF4-FFF2-40B4-BE49-F238E27FC236}">
                <a16:creationId xmlns:a16="http://schemas.microsoft.com/office/drawing/2014/main" id="{17AA210E-E12C-F508-7E8E-678F852AE552}"/>
              </a:ext>
            </a:extLst>
          </p:cNvPr>
          <p:cNvSpPr txBox="1"/>
          <p:nvPr/>
        </p:nvSpPr>
        <p:spPr>
          <a:xfrm>
            <a:off x="15767866" y="5981700"/>
            <a:ext cx="2158906" cy="323422"/>
          </a:xfrm>
          <a:prstGeom prst="rect">
            <a:avLst/>
          </a:prstGeom>
        </p:spPr>
        <p:txBody>
          <a:bodyPr lIns="0" tIns="0" rIns="0" bIns="0" rtlCol="0" anchor="t">
            <a:spAutoFit/>
          </a:bodyPr>
          <a:lstStyle/>
          <a:p>
            <a:pPr algn="ctr">
              <a:lnSpc>
                <a:spcPts val="2769"/>
              </a:lnSpc>
            </a:pPr>
            <a:r>
              <a:rPr lang="en-US" sz="1600" b="1" spc="24" dirty="0">
                <a:solidFill>
                  <a:srgbClr val="272727"/>
                </a:solidFill>
                <a:latin typeface="Calibri" panose="020F0502020204030204" pitchFamily="34" charset="0"/>
                <a:cs typeface="Calibri" panose="020F0502020204030204" pitchFamily="34" charset="0"/>
              </a:rPr>
              <a:t>Non Executive director</a:t>
            </a:r>
          </a:p>
        </p:txBody>
      </p:sp>
      <p:sp>
        <p:nvSpPr>
          <p:cNvPr id="99" name="TextBox 41">
            <a:extLst>
              <a:ext uri="{FF2B5EF4-FFF2-40B4-BE49-F238E27FC236}">
                <a16:creationId xmlns:a16="http://schemas.microsoft.com/office/drawing/2014/main" id="{FDAE92C6-02A6-6243-91BF-2EB74B7F43FD}"/>
              </a:ext>
            </a:extLst>
          </p:cNvPr>
          <p:cNvSpPr txBox="1"/>
          <p:nvPr/>
        </p:nvSpPr>
        <p:spPr>
          <a:xfrm>
            <a:off x="15722652" y="6697592"/>
            <a:ext cx="2279797" cy="2800767"/>
          </a:xfrm>
          <a:prstGeom prst="rect">
            <a:avLst/>
          </a:prstGeom>
        </p:spPr>
        <p:txBody>
          <a:bodyPr wrap="square" lIns="0" tIns="0" rIns="0" bIns="0" rtlCol="0" anchor="t">
            <a:spAutoFit/>
          </a:bodyPr>
          <a:lstStyle/>
          <a:p>
            <a:r>
              <a:rPr lang="en-US" sz="1400" spc="22" dirty="0">
                <a:solidFill>
                  <a:srgbClr val="272727"/>
                </a:solidFill>
                <a:latin typeface="Fira Sans Light"/>
              </a:rPr>
              <a:t>Former Special </a:t>
            </a:r>
            <a:r>
              <a:rPr lang="en-US" sz="1400" spc="22" dirty="0" err="1">
                <a:solidFill>
                  <a:srgbClr val="272727"/>
                </a:solidFill>
                <a:latin typeface="Fira Sans Light"/>
              </a:rPr>
              <a:t>Assitena</a:t>
            </a:r>
            <a:r>
              <a:rPr lang="en-US" sz="1400" spc="22" dirty="0">
                <a:solidFill>
                  <a:srgbClr val="272727"/>
                </a:solidFill>
                <a:latin typeface="Fira Sans Light"/>
              </a:rPr>
              <a:t> </a:t>
            </a:r>
            <a:r>
              <a:rPr lang="en-US" sz="1400" spc="22" dirty="0" err="1">
                <a:solidFill>
                  <a:srgbClr val="272727"/>
                </a:solidFill>
                <a:latin typeface="Fira Sans Light"/>
              </a:rPr>
              <a:t>Mr</a:t>
            </a:r>
            <a:r>
              <a:rPr lang="en-US" sz="1400" spc="22" dirty="0">
                <a:solidFill>
                  <a:srgbClr val="272727"/>
                </a:solidFill>
                <a:latin typeface="Fira Sans Light"/>
              </a:rPr>
              <a:t> </a:t>
            </a:r>
            <a:r>
              <a:rPr lang="en-US" sz="1400" spc="22" dirty="0" err="1">
                <a:solidFill>
                  <a:srgbClr val="272727"/>
                </a:solidFill>
                <a:latin typeface="Fira Sans Light"/>
              </a:rPr>
              <a:t>Baiyee</a:t>
            </a:r>
            <a:r>
              <a:rPr lang="en-US" sz="1400" spc="22" dirty="0">
                <a:solidFill>
                  <a:srgbClr val="272727"/>
                </a:solidFill>
                <a:latin typeface="Fira Sans Light"/>
              </a:rPr>
              <a:t> (Shai) holds an MBA degree in Oil &amp; Gas Management from the Centre for Energy, Petroleum, Mineral Law</a:t>
            </a:r>
          </a:p>
          <a:p>
            <a:r>
              <a:rPr lang="en-US" sz="1400" spc="22" dirty="0">
                <a:solidFill>
                  <a:srgbClr val="272727"/>
                </a:solidFill>
                <a:latin typeface="Fira Sans Light"/>
              </a:rPr>
              <a:t>&amp; Policy, University of Dundee, Scotland and a ﬁrst degree in  Politics &amp;Economics from the University of  Buckingham England. Currently works in Federal government. </a:t>
            </a:r>
          </a:p>
        </p:txBody>
      </p:sp>
      <p:pic>
        <p:nvPicPr>
          <p:cNvPr id="100" name="Picture 99">
            <a:extLst>
              <a:ext uri="{FF2B5EF4-FFF2-40B4-BE49-F238E27FC236}">
                <a16:creationId xmlns:a16="http://schemas.microsoft.com/office/drawing/2014/main" id="{F17CED87-C755-38DF-0133-4081FA2CD2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309318" y="398416"/>
            <a:ext cx="4256759" cy="1247276"/>
          </a:xfrm>
          <a:prstGeom prst="rect">
            <a:avLst/>
          </a:prstGeom>
        </p:spPr>
      </p:pic>
      <p:sp>
        <p:nvSpPr>
          <p:cNvPr id="101" name="TextBox 20">
            <a:extLst>
              <a:ext uri="{FF2B5EF4-FFF2-40B4-BE49-F238E27FC236}">
                <a16:creationId xmlns:a16="http://schemas.microsoft.com/office/drawing/2014/main" id="{5FA871C1-1592-C949-A39E-07653383A712}"/>
              </a:ext>
            </a:extLst>
          </p:cNvPr>
          <p:cNvSpPr txBox="1"/>
          <p:nvPr/>
        </p:nvSpPr>
        <p:spPr>
          <a:xfrm>
            <a:off x="509775" y="1169843"/>
            <a:ext cx="12915900" cy="548868"/>
          </a:xfrm>
          <a:prstGeom prst="rect">
            <a:avLst/>
          </a:prstGeom>
        </p:spPr>
        <p:txBody>
          <a:bodyPr wrap="square" lIns="0" tIns="0" rIns="0" bIns="0" rtlCol="0" anchor="t">
            <a:spAutoFit/>
          </a:bodyPr>
          <a:lstStyle/>
          <a:p>
            <a:pPr>
              <a:lnSpc>
                <a:spcPts val="4959"/>
              </a:lnSpc>
            </a:pPr>
            <a:r>
              <a:rPr lang="en-US" sz="2000" spc="46" dirty="0">
                <a:solidFill>
                  <a:schemeClr val="tx1">
                    <a:lumMod val="65000"/>
                    <a:lumOff val="35000"/>
                  </a:schemeClr>
                </a:solidFill>
                <a:latin typeface="Fira Sans Light"/>
              </a:rPr>
              <a:t>Corporate experience in Nigerian Tech, Banking, Telco, Healthcare</a:t>
            </a:r>
          </a:p>
        </p:txBody>
      </p:sp>
      <p:pic>
        <p:nvPicPr>
          <p:cNvPr id="102" name="Picture 101">
            <a:extLst>
              <a:ext uri="{FF2B5EF4-FFF2-40B4-BE49-F238E27FC236}">
                <a16:creationId xmlns:a16="http://schemas.microsoft.com/office/drawing/2014/main" id="{3AF78629-D86F-8EEA-CA64-BBE8138C95E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88565" y="2233940"/>
            <a:ext cx="2152941" cy="2533759"/>
          </a:xfrm>
          <a:prstGeom prst="rect">
            <a:avLst/>
          </a:prstGeom>
        </p:spPr>
      </p:pic>
    </p:spTree>
    <p:extLst>
      <p:ext uri="{BB962C8B-B14F-4D97-AF65-F5344CB8AC3E}">
        <p14:creationId xmlns:p14="http://schemas.microsoft.com/office/powerpoint/2010/main" val="301212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TotalTime>
  <Words>343</Words>
  <Application>Microsoft Macintosh PowerPoint</Application>
  <PresentationFormat>Custom</PresentationFormat>
  <Paragraphs>25</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Fira Sans Medium Bold</vt:lpstr>
      <vt:lpstr>Fira Sans Light</vt:lpstr>
      <vt:lpstr>Calibri</vt:lpstr>
      <vt:lpstr>Fira Sans Medium</vt:lpstr>
      <vt:lpstr>Arial</vt:lpstr>
      <vt:lpstr>Tahoma</vt:lpstr>
      <vt:lpstr>Office Theme</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 Investment Deck 2023</dc:title>
  <cp:lastModifiedBy>Ive Meme</cp:lastModifiedBy>
  <cp:revision>32</cp:revision>
  <cp:lastPrinted>2024-02-09T10:08:03Z</cp:lastPrinted>
  <dcterms:created xsi:type="dcterms:W3CDTF">2006-08-16T00:00:00Z</dcterms:created>
  <dcterms:modified xsi:type="dcterms:W3CDTF">2026-01-26T07:42:59Z</dcterms:modified>
  <dc:identifier>DAFdccX-tGQ</dc:identifier>
</cp:coreProperties>
</file>